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8" r:id="rId6"/>
    <p:sldId id="292" r:id="rId7"/>
    <p:sldId id="293" r:id="rId8"/>
    <p:sldId id="272" r:id="rId9"/>
    <p:sldId id="294" r:id="rId10"/>
    <p:sldId id="262" r:id="rId11"/>
    <p:sldId id="265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o Odisharia" initials="N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2" autoAdjust="0"/>
    <p:restoredTop sz="94660"/>
  </p:normalViewPr>
  <p:slideViewPr>
    <p:cSldViewPr snapToGrid="0">
      <p:cViewPr>
        <p:scale>
          <a:sx n="75" d="100"/>
          <a:sy n="75" d="100"/>
        </p:scale>
        <p:origin x="-4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tbaum\Documents\@!Work\@%20WMS\2017_WMSV\from%20ACT\2018_allchapters%20-6\tables,%20chart\WMS_2017_Final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9.xml"/><Relationship Id="rId4" Type="http://schemas.microsoft.com/office/2011/relationships/chartStyle" Target="style14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0.xml"/><Relationship Id="rId4" Type="http://schemas.microsoft.com/office/2011/relationships/chartStyle" Target="style18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1.xml"/><Relationship Id="rId4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Users\tbaum\Documents\@!Work\@%20WMS\2017_WMSV\@Final%20DATA%20and%20Tables%20Charts\march%20version%20+socioeconomianalysis\UPDATED%202018%20MARCH\WMS_2017_Final\WMS_2017_Updated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Users\tbaum\Documents\@!Work\@%20WMS\2017_WMSV\@Final%20DATA%20and%20Tables%20Charts\march%20version%20+socioeconomianalysis\UPDATED%202018%20MARCH\WMS_2017_Final\WMS_2017_Updated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tbaum\Documents\@!Work\@%20WMS\2017_WMSV\@Final%20DATA%20and%20Tables%20Charts\march%20version%20+socioeconomianalysis\UPDATED%202018%20MARCH\WMS_2017_Final\WMS_2017_Updated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Relationship Id="rId4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Relationship Id="rId4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6.xml"/><Relationship Id="rId4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7.xml"/><Relationship Id="rId4" Type="http://schemas.microsoft.com/office/2011/relationships/chartStyle" Target="style11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8.xml"/><Relationship Id="rId4" Type="http://schemas.microsoft.com/office/2011/relationships/chartStyle" Target="styl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Table_3.7!$B$18</c:f>
              <c:strCache>
                <c:ptCount val="1"/>
                <c:pt idx="0">
                  <c:v>consumption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Table_3.7!$C$17:$G$17</c:f>
              <c:numCache>
                <c:formatCode>General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Table_3.7!$C$18:$G$18</c:f>
              <c:numCache>
                <c:formatCode>0.0</c:formatCode>
                <c:ptCount val="5"/>
                <c:pt idx="0">
                  <c:v>190.59999999999997</c:v>
                </c:pt>
                <c:pt idx="1">
                  <c:v>197.68047337278105</c:v>
                </c:pt>
                <c:pt idx="2">
                  <c:v>248.47862342819323</c:v>
                </c:pt>
                <c:pt idx="3">
                  <c:v>280.8780801944107</c:v>
                </c:pt>
                <c:pt idx="4">
                  <c:v>263.29177312072892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34-479C-B970-E64FF6F0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953792"/>
        <c:axId val="47955328"/>
      </c:barChart>
      <c:lineChart>
        <c:grouping val="standard"/>
        <c:varyColors val="0"/>
        <c:ser>
          <c:idx val="1"/>
          <c:order val="1"/>
          <c:tx>
            <c:strRef>
              <c:f>Table_3.7!$B$19</c:f>
              <c:strCache>
                <c:ptCount val="1"/>
                <c:pt idx="0">
                  <c:v>income 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Table_3.7!$C$17:$G$17</c:f>
              <c:numCache>
                <c:formatCode>General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Table_3.7!$C$19:$G$19</c:f>
              <c:numCache>
                <c:formatCode>0.0</c:formatCode>
                <c:ptCount val="5"/>
                <c:pt idx="0">
                  <c:v>139.69999999999999</c:v>
                </c:pt>
                <c:pt idx="1">
                  <c:v>137.01301775147931</c:v>
                </c:pt>
                <c:pt idx="2">
                  <c:v>206.79391131700859</c:v>
                </c:pt>
                <c:pt idx="3">
                  <c:v>208.77024641555283</c:v>
                </c:pt>
                <c:pt idx="4">
                  <c:v>256.89450751708426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34-479C-B970-E64FF6F0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53792"/>
        <c:axId val="47955328"/>
      </c:lineChart>
      <c:catAx>
        <c:axId val="4795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55328"/>
        <c:crosses val="autoZero"/>
        <c:auto val="1"/>
        <c:lblAlgn val="ctr"/>
        <c:lblOffset val="100"/>
        <c:noMultiLvlLbl val="0"/>
      </c:catAx>
      <c:valAx>
        <c:axId val="4795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Table_6.7!$D$8</c:f>
              <c:strCache>
                <c:ptCount val="1"/>
                <c:pt idx="0">
                  <c:v>უკიდურესი სიღარიბე (&lt; 82.8GEL)</c:v>
                </c:pt>
              </c:strCache>
            </c:strRef>
          </c:tx>
          <c:spPr>
            <a:solidFill>
              <a:srgbClr val="FC88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Table_6.7!$E$6:$H$6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Table_6.7!$E$8:$H$8</c:f>
              <c:numCache>
                <c:formatCode>0.0</c:formatCode>
                <c:ptCount val="4"/>
                <c:pt idx="0">
                  <c:v>4.3</c:v>
                </c:pt>
                <c:pt idx="1">
                  <c:v>5.0060000000000002</c:v>
                </c:pt>
                <c:pt idx="2">
                  <c:v>6.8479999999999999</c:v>
                </c:pt>
                <c:pt idx="3">
                  <c:v>3.7410000000000001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D2-4500-8855-9FFE99DA4249}"/>
            </c:ext>
          </c:extLst>
        </c:ser>
        <c:ser>
          <c:idx val="2"/>
          <c:order val="1"/>
          <c:tx>
            <c:strRef>
              <c:f>Table_6.7!$D$9</c:f>
              <c:strCache>
                <c:ptCount val="1"/>
                <c:pt idx="0">
                  <c:v>უკიდურესი სიღარიბე პენსიის გამოკლებით</c:v>
                </c:pt>
              </c:strCache>
            </c:strRef>
          </c:tx>
          <c:spPr>
            <a:solidFill>
              <a:srgbClr val="FC88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Table_6.7!$E$6:$H$6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Table_6.7!$E$9:$H$9</c:f>
              <c:numCache>
                <c:formatCode>0.0</c:formatCode>
                <c:ptCount val="4"/>
                <c:pt idx="0">
                  <c:v>21.05</c:v>
                </c:pt>
                <c:pt idx="1">
                  <c:v>16.47</c:v>
                </c:pt>
                <c:pt idx="2">
                  <c:v>13.06</c:v>
                </c:pt>
                <c:pt idx="3">
                  <c:v>34.130000000000003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D2-4500-8855-9FFE99DA4249}"/>
            </c:ext>
          </c:extLst>
        </c:ser>
        <c:ser>
          <c:idx val="3"/>
          <c:order val="2"/>
          <c:tx>
            <c:strRef>
              <c:f>Table_6.7!$D$10</c:f>
              <c:strCache>
                <c:ptCount val="1"/>
                <c:pt idx="0">
                  <c:v>ფარდობითი სიღარიბე (&lt; 177.1 GEL)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Table_6.7!$E$6:$H$6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Table_6.7!$E$10:$H$10</c:f>
              <c:numCache>
                <c:formatCode>0.0</c:formatCode>
                <c:ptCount val="4"/>
                <c:pt idx="0">
                  <c:v>22.45</c:v>
                </c:pt>
                <c:pt idx="1">
                  <c:v>24.844999999999999</c:v>
                </c:pt>
                <c:pt idx="2">
                  <c:v>31.646999999999998</c:v>
                </c:pt>
                <c:pt idx="3">
                  <c:v>20.416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D2-4500-8855-9FFE99DA4249}"/>
            </c:ext>
          </c:extLst>
        </c:ser>
        <c:ser>
          <c:idx val="4"/>
          <c:order val="3"/>
          <c:tx>
            <c:strRef>
              <c:f>Table_6.7!$D$11</c:f>
              <c:strCache>
                <c:ptCount val="1"/>
                <c:pt idx="0">
                  <c:v>ფარდობითი სიღარიბე პენსიის გამოკლებით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Table_6.7!$E$6:$H$6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Table_6.7!$E$11:$H$11</c:f>
              <c:numCache>
                <c:formatCode>0.0</c:formatCode>
                <c:ptCount val="4"/>
                <c:pt idx="0">
                  <c:v>42.46</c:v>
                </c:pt>
                <c:pt idx="1">
                  <c:v>40.22</c:v>
                </c:pt>
                <c:pt idx="2">
                  <c:v>41.32</c:v>
                </c:pt>
                <c:pt idx="3">
                  <c:v>56.45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D2-4500-8855-9FFE99DA4249}"/>
            </c:ext>
          </c:extLst>
        </c:ser>
        <c:ser>
          <c:idx val="5"/>
          <c:order val="4"/>
          <c:tx>
            <c:strRef>
              <c:f>Table_6.7!$D$12</c:f>
              <c:strCache>
                <c:ptCount val="1"/>
                <c:pt idx="0">
                  <c:v>ზოგადი სიღარიბე(&lt; 165.5 GEL)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Table_6.7!$E$6:$H$6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Table_6.7!$E$12:$H$12</c:f>
              <c:numCache>
                <c:formatCode>0.0</c:formatCode>
                <c:ptCount val="4"/>
                <c:pt idx="0">
                  <c:v>19.617999999999999</c:v>
                </c:pt>
                <c:pt idx="1">
                  <c:v>21.692</c:v>
                </c:pt>
                <c:pt idx="2">
                  <c:v>27.577000000000002</c:v>
                </c:pt>
                <c:pt idx="3">
                  <c:v>17.603000000000002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D2-4500-8855-9FFE99DA4249}"/>
            </c:ext>
          </c:extLst>
        </c:ser>
        <c:ser>
          <c:idx val="6"/>
          <c:order val="5"/>
          <c:tx>
            <c:strRef>
              <c:f>Table_6.7!$D$13</c:f>
              <c:strCache>
                <c:ptCount val="1"/>
                <c:pt idx="0">
                  <c:v>ზოგადი სიღარიბე პენსიის გამოკლებით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Table_6.7!$E$6:$H$6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Table_6.7!$E$13:$H$13</c:f>
              <c:numCache>
                <c:formatCode>0.0</c:formatCode>
                <c:ptCount val="4"/>
                <c:pt idx="0">
                  <c:v>39.86</c:v>
                </c:pt>
                <c:pt idx="1">
                  <c:v>37.08</c:v>
                </c:pt>
                <c:pt idx="2">
                  <c:v>37.29</c:v>
                </c:pt>
                <c:pt idx="3">
                  <c:v>53.92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FD2-4500-8855-9FFE99DA4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70720"/>
        <c:axId val="14507660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Table_6.7!$D$7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Table_6.7!$E$6:$H$6</c15:sqref>
                        </c15:formulaRef>
                      </c:ext>
                    </c:extLst>
                    <c:strCache>
                      <c:ptCount val="4"/>
                      <c:pt idx="0">
                        <c:v>შინამეურნეობები</c:v>
                      </c:pt>
                      <c:pt idx="1">
                        <c:v>მოსახლეობა</c:v>
                      </c:pt>
                      <c:pt idx="2">
                        <c:v>ბავშვები</c:v>
                      </c:pt>
                      <c:pt idx="3">
                        <c:v>პენსიონერები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Table_6.7!$E$7:$H$7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FD2-4500-8855-9FFE99DA4249}"/>
                  </c:ext>
                </c:extLst>
              </c15:ser>
            </c15:filteredBarSeries>
          </c:ext>
        </c:extLst>
      </c:barChart>
      <c:catAx>
        <c:axId val="1450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76608"/>
        <c:crosses val="autoZero"/>
        <c:auto val="1"/>
        <c:lblAlgn val="ctr"/>
        <c:lblOffset val="100"/>
        <c:noMultiLvlLbl val="0"/>
      </c:catAx>
      <c:valAx>
        <c:axId val="14507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7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862817387724168E-2"/>
          <c:y val="0.84891935394893581"/>
          <c:w val="0.90631699349007044"/>
          <c:h val="0.14875159835789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Table_6.10!$C$6</c:f>
              <c:strCache>
                <c:ptCount val="1"/>
                <c:pt idx="0">
                  <c:v>უკიდურესი სიღარიბე (&lt; 82.8GEL)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Table_6.10!$D$5:$G$5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Table_6.10!$D$6:$G$6</c:f>
              <c:numCache>
                <c:formatCode>0.0</c:formatCode>
                <c:ptCount val="4"/>
                <c:pt idx="0">
                  <c:v>4.3</c:v>
                </c:pt>
                <c:pt idx="1">
                  <c:v>5.0060000000000002</c:v>
                </c:pt>
                <c:pt idx="2">
                  <c:v>6.8479999999999999</c:v>
                </c:pt>
                <c:pt idx="3">
                  <c:v>3.7410000000000001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C1-4D4D-ACBE-878B146E768E}"/>
            </c:ext>
          </c:extLst>
        </c:ser>
        <c:ser>
          <c:idx val="1"/>
          <c:order val="1"/>
          <c:tx>
            <c:strRef>
              <c:f>Table_6.10!$C$7</c:f>
              <c:strCache>
                <c:ptCount val="1"/>
                <c:pt idx="0">
                  <c:v>უკიდურესი სიღარიბე  TSA+CBის გარეშე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Table_6.10!$D$5:$G$5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Table_6.10!$D$7:$G$7</c:f>
              <c:numCache>
                <c:formatCode>0.0</c:formatCode>
                <c:ptCount val="4"/>
                <c:pt idx="0">
                  <c:v>7.4</c:v>
                </c:pt>
                <c:pt idx="1">
                  <c:v>8.8000000000000007</c:v>
                </c:pt>
                <c:pt idx="2">
                  <c:v>13.1</c:v>
                </c:pt>
                <c:pt idx="3">
                  <c:v>5.6000000000000005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C1-4D4D-ACBE-878B146E768E}"/>
            </c:ext>
          </c:extLst>
        </c:ser>
        <c:ser>
          <c:idx val="2"/>
          <c:order val="2"/>
          <c:tx>
            <c:strRef>
              <c:f>Table_6.10!$C$8</c:f>
              <c:strCache>
                <c:ptCount val="1"/>
                <c:pt idx="0">
                  <c:v>ფარდობითი სიღარიბე (&lt; 177.1 GEL)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Table_6.10!$D$5:$G$5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Table_6.10!$D$8:$G$8</c:f>
              <c:numCache>
                <c:formatCode>0.0</c:formatCode>
                <c:ptCount val="4"/>
                <c:pt idx="0">
                  <c:v>22.45</c:v>
                </c:pt>
                <c:pt idx="1">
                  <c:v>24.844999999999999</c:v>
                </c:pt>
                <c:pt idx="2">
                  <c:v>31.646999999999998</c:v>
                </c:pt>
                <c:pt idx="3">
                  <c:v>20.416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C1-4D4D-ACBE-878B146E768E}"/>
            </c:ext>
          </c:extLst>
        </c:ser>
        <c:ser>
          <c:idx val="3"/>
          <c:order val="3"/>
          <c:tx>
            <c:strRef>
              <c:f>Table_6.10!$C$9</c:f>
              <c:strCache>
                <c:ptCount val="1"/>
                <c:pt idx="0">
                  <c:v>ფარდობითი სიღარიბე TSA+CB -ის გარეშე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Table_6.10!$D$5:$G$5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Table_6.10!$D$9:$G$9</c:f>
              <c:numCache>
                <c:formatCode>0.0</c:formatCode>
                <c:ptCount val="4"/>
                <c:pt idx="0">
                  <c:v>24.2</c:v>
                </c:pt>
                <c:pt idx="1">
                  <c:v>26.7</c:v>
                </c:pt>
                <c:pt idx="2">
                  <c:v>34.200000000000003</c:v>
                </c:pt>
                <c:pt idx="3">
                  <c:v>22.06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C1-4D4D-ACBE-878B146E768E}"/>
            </c:ext>
          </c:extLst>
        </c:ser>
        <c:ser>
          <c:idx val="4"/>
          <c:order val="4"/>
          <c:tx>
            <c:strRef>
              <c:f>Table_6.10!$C$10</c:f>
              <c:strCache>
                <c:ptCount val="1"/>
                <c:pt idx="0">
                  <c:v>ზოგადი სიღარიბე  (&lt; 165.5 GEL)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Table_6.10!$D$5:$G$5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Table_6.10!$D$10:$G$10</c:f>
              <c:numCache>
                <c:formatCode>0.0</c:formatCode>
                <c:ptCount val="4"/>
                <c:pt idx="0">
                  <c:v>19.617999999999999</c:v>
                </c:pt>
                <c:pt idx="1">
                  <c:v>21.692</c:v>
                </c:pt>
                <c:pt idx="2">
                  <c:v>27.577000000000002</c:v>
                </c:pt>
                <c:pt idx="3">
                  <c:v>17.603000000000002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C1-4D4D-ACBE-878B146E768E}"/>
            </c:ext>
          </c:extLst>
        </c:ser>
        <c:ser>
          <c:idx val="5"/>
          <c:order val="5"/>
          <c:tx>
            <c:strRef>
              <c:f>Table_6.10!$C$11</c:f>
              <c:strCache>
                <c:ptCount val="1"/>
                <c:pt idx="0">
                  <c:v>ზოგადი სიღარიბე TSA+CB -ის გარეშე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Table_6.10!$D$5:$G$5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Table_6.10!$D$11:$G$11</c:f>
              <c:numCache>
                <c:formatCode>0.0</c:formatCode>
                <c:ptCount val="4"/>
                <c:pt idx="0">
                  <c:v>21.6</c:v>
                </c:pt>
                <c:pt idx="1">
                  <c:v>24</c:v>
                </c:pt>
                <c:pt idx="2">
                  <c:v>30.8</c:v>
                </c:pt>
                <c:pt idx="3">
                  <c:v>19.470000000000002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0C1-4D4D-ACBE-878B146E7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447232"/>
        <c:axId val="154338432"/>
      </c:barChart>
      <c:catAx>
        <c:axId val="15444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38432"/>
        <c:crosses val="autoZero"/>
        <c:auto val="1"/>
        <c:lblAlgn val="ctr"/>
        <c:lblOffset val="100"/>
        <c:noMultiLvlLbl val="0"/>
      </c:catAx>
      <c:valAx>
        <c:axId val="1543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4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Table_6.10!$C$17</c:f>
              <c:strCache>
                <c:ptCount val="1"/>
                <c:pt idx="0">
                  <c:v>უკიდურესი სიღარიბე (&lt; 82.8GEL)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Table_6.10!$D$16:$G$16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Table_6.10!$D$17:$G$17</c:f>
              <c:numCache>
                <c:formatCode>0.0</c:formatCode>
                <c:ptCount val="4"/>
                <c:pt idx="0">
                  <c:v>4.3</c:v>
                </c:pt>
                <c:pt idx="1">
                  <c:v>5.0060000000000002</c:v>
                </c:pt>
                <c:pt idx="2">
                  <c:v>6.8479999999999999</c:v>
                </c:pt>
                <c:pt idx="3">
                  <c:v>3.7410000000000001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AC-4694-903A-27835D1802F3}"/>
            </c:ext>
          </c:extLst>
        </c:ser>
        <c:ser>
          <c:idx val="1"/>
          <c:order val="1"/>
          <c:tx>
            <c:strRef>
              <c:f>Table_6.10!$C$18</c:f>
              <c:strCache>
                <c:ptCount val="1"/>
                <c:pt idx="0">
                  <c:v>უკიდურესი სიღარიბე  TSA+CBის გარეშე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Table_6.10!$D$16:$G$16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Table_6.10!$D$18:$G$18</c:f>
              <c:numCache>
                <c:formatCode>0.0</c:formatCode>
                <c:ptCount val="4"/>
                <c:pt idx="0">
                  <c:v>7.34</c:v>
                </c:pt>
                <c:pt idx="1">
                  <c:v>8.6300000000000008</c:v>
                </c:pt>
                <c:pt idx="2">
                  <c:v>12.85</c:v>
                </c:pt>
                <c:pt idx="3">
                  <c:v>5.58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AC-4694-903A-27835D1802F3}"/>
            </c:ext>
          </c:extLst>
        </c:ser>
        <c:ser>
          <c:idx val="2"/>
          <c:order val="2"/>
          <c:tx>
            <c:strRef>
              <c:f>Table_6.10!$C$19</c:f>
              <c:strCache>
                <c:ptCount val="1"/>
                <c:pt idx="0">
                  <c:v>ფარდობითი სიღარიბე (&lt; 177.1 GEL)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Table_6.10!$D$16:$G$16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Table_6.10!$D$19:$G$19</c:f>
              <c:numCache>
                <c:formatCode>0.0</c:formatCode>
                <c:ptCount val="4"/>
                <c:pt idx="0">
                  <c:v>22.45</c:v>
                </c:pt>
                <c:pt idx="1">
                  <c:v>24.844999999999999</c:v>
                </c:pt>
                <c:pt idx="2">
                  <c:v>31.646999999999998</c:v>
                </c:pt>
                <c:pt idx="3">
                  <c:v>20.416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AC-4694-903A-27835D1802F3}"/>
            </c:ext>
          </c:extLst>
        </c:ser>
        <c:ser>
          <c:idx val="3"/>
          <c:order val="3"/>
          <c:tx>
            <c:strRef>
              <c:f>Table_6.10!$C$20</c:f>
              <c:strCache>
                <c:ptCount val="1"/>
                <c:pt idx="0">
                  <c:v>ფარდობითი სიღარიბე TSA+CB -ის გარეშე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Table_6.10!$D$16:$G$16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Table_6.10!$D$20:$G$20</c:f>
              <c:numCache>
                <c:formatCode>0.0</c:formatCode>
                <c:ptCount val="4"/>
                <c:pt idx="0">
                  <c:v>24.14</c:v>
                </c:pt>
                <c:pt idx="1">
                  <c:v>26.63</c:v>
                </c:pt>
                <c:pt idx="2">
                  <c:v>34.06</c:v>
                </c:pt>
                <c:pt idx="3">
                  <c:v>22.06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AC-4694-903A-27835D1802F3}"/>
            </c:ext>
          </c:extLst>
        </c:ser>
        <c:ser>
          <c:idx val="4"/>
          <c:order val="4"/>
          <c:tx>
            <c:strRef>
              <c:f>Table_6.10!$C$21</c:f>
              <c:strCache>
                <c:ptCount val="1"/>
                <c:pt idx="0">
                  <c:v>ზოგადი სიღარიბე  (&lt; 165.5 GEL)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Table_6.10!$D$16:$G$16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Table_6.10!$D$21:$G$21</c:f>
              <c:numCache>
                <c:formatCode>0.0</c:formatCode>
                <c:ptCount val="4"/>
                <c:pt idx="0">
                  <c:v>19.617999999999999</c:v>
                </c:pt>
                <c:pt idx="1">
                  <c:v>21.692</c:v>
                </c:pt>
                <c:pt idx="2">
                  <c:v>27.577000000000002</c:v>
                </c:pt>
                <c:pt idx="3">
                  <c:v>17.603000000000002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AC-4694-903A-27835D1802F3}"/>
            </c:ext>
          </c:extLst>
        </c:ser>
        <c:ser>
          <c:idx val="5"/>
          <c:order val="5"/>
          <c:tx>
            <c:strRef>
              <c:f>Table_6.10!$C$22</c:f>
              <c:strCache>
                <c:ptCount val="1"/>
                <c:pt idx="0">
                  <c:v>ზოგადი სიღარიბე TSA+CB -ის გარეშე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Table_6.10!$D$16:$G$16</c:f>
              <c:strCache>
                <c:ptCount val="4"/>
                <c:pt idx="0">
                  <c:v>შინამეურნეობები</c:v>
                </c:pt>
                <c:pt idx="1">
                  <c:v>მოსახლეობა</c:v>
                </c:pt>
                <c:pt idx="2">
                  <c:v>ბავშვები</c:v>
                </c:pt>
                <c:pt idx="3">
                  <c:v>პენსიონერები</c:v>
                </c:pt>
              </c:strCache>
            </c:strRef>
          </c:cat>
          <c:val>
            <c:numRef>
              <c:f>Table_6.10!$D$22:$G$22</c:f>
              <c:numCache>
                <c:formatCode>0.0</c:formatCode>
                <c:ptCount val="4"/>
                <c:pt idx="0">
                  <c:v>21.54</c:v>
                </c:pt>
                <c:pt idx="1">
                  <c:v>23.8</c:v>
                </c:pt>
                <c:pt idx="2">
                  <c:v>30.38</c:v>
                </c:pt>
                <c:pt idx="3">
                  <c:v>19.399999999999999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AC-4694-903A-27835D180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519040"/>
        <c:axId val="154520576"/>
      </c:barChart>
      <c:catAx>
        <c:axId val="15451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0576"/>
        <c:crosses val="autoZero"/>
        <c:auto val="1"/>
        <c:lblAlgn val="ctr"/>
        <c:lblOffset val="100"/>
        <c:noMultiLvlLbl val="0"/>
      </c:catAx>
      <c:valAx>
        <c:axId val="15452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1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უკიდურესი სიღარიბე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Table_4.1!$D$55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Table_4.1!$C$56:$C$59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Table_4.1!$D$56:$D$59</c:f>
              <c:numCache>
                <c:formatCode>General</c:formatCode>
                <c:ptCount val="4"/>
                <c:pt idx="0">
                  <c:v>8.9</c:v>
                </c:pt>
                <c:pt idx="1">
                  <c:v>11.5</c:v>
                </c:pt>
                <c:pt idx="2">
                  <c:v>7.3</c:v>
                </c:pt>
                <c:pt idx="3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B0-4116-9C6E-A6832E6D9ABF}"/>
            </c:ext>
          </c:extLst>
        </c:ser>
        <c:ser>
          <c:idx val="1"/>
          <c:order val="1"/>
          <c:tx>
            <c:strRef>
              <c:f>Table_4.1!$E$55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Table_4.1!$C$56:$C$59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Table_4.1!$E$56:$E$59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9.4</c:v>
                </c:pt>
                <c:pt idx="2">
                  <c:v>8.1</c:v>
                </c:pt>
                <c:pt idx="3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B0-4116-9C6E-A6832E6D9ABF}"/>
            </c:ext>
          </c:extLst>
        </c:ser>
        <c:ser>
          <c:idx val="2"/>
          <c:order val="2"/>
          <c:tx>
            <c:strRef>
              <c:f>Table_4.1!$F$55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Table_4.1!$C$56:$C$59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Table_4.1!$F$56:$F$59</c:f>
              <c:numCache>
                <c:formatCode>General</c:formatCode>
                <c:ptCount val="4"/>
                <c:pt idx="0">
                  <c:v>3.1</c:v>
                </c:pt>
                <c:pt idx="1">
                  <c:v>6</c:v>
                </c:pt>
                <c:pt idx="2">
                  <c:v>1.9</c:v>
                </c:pt>
                <c:pt idx="3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B0-4116-9C6E-A6832E6D9ABF}"/>
            </c:ext>
          </c:extLst>
        </c:ser>
        <c:ser>
          <c:idx val="3"/>
          <c:order val="3"/>
          <c:tx>
            <c:strRef>
              <c:f>Table_4.1!$G$55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Table_4.1!$C$56:$C$59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Table_4.1!$G$56:$G$59</c:f>
              <c:numCache>
                <c:formatCode>General</c:formatCode>
                <c:ptCount val="4"/>
                <c:pt idx="0">
                  <c:v>1.7</c:v>
                </c:pt>
                <c:pt idx="1">
                  <c:v>2.5</c:v>
                </c:pt>
                <c:pt idx="2">
                  <c:v>1.7</c:v>
                </c:pt>
                <c:pt idx="3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B0-4116-9C6E-A6832E6D9ABF}"/>
            </c:ext>
          </c:extLst>
        </c:ser>
        <c:ser>
          <c:idx val="4"/>
          <c:order val="4"/>
          <c:tx>
            <c:strRef>
              <c:f>Table_4.1!$H$55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Table_4.1!$C$56:$C$59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Table_4.1!$H$56:$H$59</c:f>
              <c:numCache>
                <c:formatCode>General</c:formatCode>
                <c:ptCount val="4"/>
                <c:pt idx="0">
                  <c:v>4.3</c:v>
                </c:pt>
                <c:pt idx="1">
                  <c:v>6.8</c:v>
                </c:pt>
                <c:pt idx="2">
                  <c:v>3.7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B0-4116-9C6E-A6832E6D9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536512"/>
        <c:axId val="103538048"/>
      </c:barChart>
      <c:catAx>
        <c:axId val="1035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38048"/>
        <c:crosses val="autoZero"/>
        <c:auto val="1"/>
        <c:lblAlgn val="ctr"/>
        <c:lblOffset val="100"/>
        <c:noMultiLvlLbl val="0"/>
      </c:catAx>
      <c:valAx>
        <c:axId val="10353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3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ფარდობითი</a:t>
            </a:r>
            <a:r>
              <a:rPr lang="ka-GE" baseline="0" dirty="0"/>
              <a:t> სიღარიბე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Table_4.1!$D$62:$D$63</c:f>
              <c:strCache>
                <c:ptCount val="2"/>
                <c:pt idx="1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Table_4.1!$C$64:$C$67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Table_4.1!$D$64:$D$67</c:f>
              <c:numCache>
                <c:formatCode>General</c:formatCode>
                <c:ptCount val="4"/>
                <c:pt idx="0">
                  <c:v>23.7</c:v>
                </c:pt>
                <c:pt idx="1">
                  <c:v>28.4</c:v>
                </c:pt>
                <c:pt idx="2">
                  <c:v>22.2</c:v>
                </c:pt>
                <c:pt idx="3">
                  <c:v>25.7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33-4243-9413-12BF44E12143}"/>
            </c:ext>
          </c:extLst>
        </c:ser>
        <c:ser>
          <c:idx val="1"/>
          <c:order val="1"/>
          <c:tx>
            <c:strRef>
              <c:f>Table_4.1!$E$62:$E$63</c:f>
              <c:strCache>
                <c:ptCount val="2"/>
                <c:pt idx="1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Table_4.1!$C$64:$C$67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Table_4.1!$E$64:$E$67</c:f>
              <c:numCache>
                <c:formatCode>General</c:formatCode>
                <c:ptCount val="4"/>
                <c:pt idx="0">
                  <c:v>21.8</c:v>
                </c:pt>
                <c:pt idx="1">
                  <c:v>25.2</c:v>
                </c:pt>
                <c:pt idx="2">
                  <c:v>21.3</c:v>
                </c:pt>
                <c:pt idx="3">
                  <c:v>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33-4243-9413-12BF44E12143}"/>
            </c:ext>
          </c:extLst>
        </c:ser>
        <c:ser>
          <c:idx val="2"/>
          <c:order val="2"/>
          <c:tx>
            <c:strRef>
              <c:f>Table_4.1!$F$62:$F$63</c:f>
              <c:strCache>
                <c:ptCount val="2"/>
                <c:pt idx="1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Table_4.1!$C$64:$C$67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Table_4.1!$F$64:$F$67</c:f>
              <c:numCache>
                <c:formatCode>General</c:formatCode>
                <c:ptCount val="4"/>
                <c:pt idx="0">
                  <c:v>20.100000000000001</c:v>
                </c:pt>
                <c:pt idx="1">
                  <c:v>27.1</c:v>
                </c:pt>
                <c:pt idx="2">
                  <c:v>18.7</c:v>
                </c:pt>
                <c:pt idx="3">
                  <c:v>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33-4243-9413-12BF44E12143}"/>
            </c:ext>
          </c:extLst>
        </c:ser>
        <c:ser>
          <c:idx val="3"/>
          <c:order val="3"/>
          <c:tx>
            <c:strRef>
              <c:f>Table_4.1!$G$62:$G$63</c:f>
              <c:strCache>
                <c:ptCount val="2"/>
                <c:pt idx="1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Table_4.1!$C$64:$C$67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Table_4.1!$G$64:$G$67</c:f>
              <c:numCache>
                <c:formatCode>General</c:formatCode>
                <c:ptCount val="4"/>
                <c:pt idx="0">
                  <c:v>20.7</c:v>
                </c:pt>
                <c:pt idx="1">
                  <c:v>26.8</c:v>
                </c:pt>
                <c:pt idx="2">
                  <c:v>19.3</c:v>
                </c:pt>
                <c:pt idx="3">
                  <c:v>23.1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33-4243-9413-12BF44E12143}"/>
            </c:ext>
          </c:extLst>
        </c:ser>
        <c:ser>
          <c:idx val="4"/>
          <c:order val="4"/>
          <c:tx>
            <c:strRef>
              <c:f>Table_4.1!$H$62:$H$63</c:f>
              <c:strCache>
                <c:ptCount val="2"/>
                <c:pt idx="1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Table_4.1!$C$64:$C$67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Table_4.1!$H$64:$H$67</c:f>
              <c:numCache>
                <c:formatCode>General</c:formatCode>
                <c:ptCount val="4"/>
                <c:pt idx="0">
                  <c:v>22.5</c:v>
                </c:pt>
                <c:pt idx="1">
                  <c:v>31.6</c:v>
                </c:pt>
                <c:pt idx="2">
                  <c:v>20.399999999999999</c:v>
                </c:pt>
                <c:pt idx="3">
                  <c:v>24.8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3-4243-9413-12BF44E12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832128"/>
        <c:axId val="118858496"/>
      </c:barChart>
      <c:catAx>
        <c:axId val="11883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58496"/>
        <c:crosses val="autoZero"/>
        <c:auto val="1"/>
        <c:lblAlgn val="ctr"/>
        <c:lblOffset val="100"/>
        <c:noMultiLvlLbl val="0"/>
      </c:catAx>
      <c:valAx>
        <c:axId val="11885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3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აბსოლუტური სიღარიბე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Table_4.1!$D$69:$D$70</c:f>
              <c:strCache>
                <c:ptCount val="2"/>
                <c:pt idx="1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Table_4.1!$C$71:$C$74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Table_4.1!$D$71:$D$74</c:f>
              <c:numCache>
                <c:formatCode>General</c:formatCode>
                <c:ptCount val="4"/>
                <c:pt idx="0">
                  <c:v>41.5</c:v>
                </c:pt>
                <c:pt idx="1">
                  <c:v>49</c:v>
                </c:pt>
                <c:pt idx="2">
                  <c:v>41.7</c:v>
                </c:pt>
                <c:pt idx="3">
                  <c:v>44.8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7-48A0-832C-DD94A5E68F7A}"/>
            </c:ext>
          </c:extLst>
        </c:ser>
        <c:ser>
          <c:idx val="1"/>
          <c:order val="1"/>
          <c:tx>
            <c:strRef>
              <c:f>Table_4.1!$E$69:$E$70</c:f>
              <c:strCache>
                <c:ptCount val="2"/>
                <c:pt idx="1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Table_4.1!$C$71:$C$74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Table_4.1!$E$71:$E$74</c:f>
              <c:numCache>
                <c:formatCode>General</c:formatCode>
                <c:ptCount val="4"/>
                <c:pt idx="0">
                  <c:v>35.4</c:v>
                </c:pt>
                <c:pt idx="1">
                  <c:v>40.799999999999997</c:v>
                </c:pt>
                <c:pt idx="2">
                  <c:v>36.6</c:v>
                </c:pt>
                <c:pt idx="3">
                  <c:v>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27-48A0-832C-DD94A5E68F7A}"/>
            </c:ext>
          </c:extLst>
        </c:ser>
        <c:ser>
          <c:idx val="2"/>
          <c:order val="2"/>
          <c:tx>
            <c:strRef>
              <c:f>Table_4.1!$F$69:$F$70</c:f>
              <c:strCache>
                <c:ptCount val="2"/>
                <c:pt idx="1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Table_4.1!$C$71:$C$74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Table_4.1!$F$71:$F$74</c:f>
              <c:numCache>
                <c:formatCode>General</c:formatCode>
                <c:ptCount val="4"/>
                <c:pt idx="0">
                  <c:v>21.8</c:v>
                </c:pt>
                <c:pt idx="1">
                  <c:v>28.4</c:v>
                </c:pt>
                <c:pt idx="2">
                  <c:v>20.6</c:v>
                </c:pt>
                <c:pt idx="3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27-48A0-832C-DD94A5E68F7A}"/>
            </c:ext>
          </c:extLst>
        </c:ser>
        <c:ser>
          <c:idx val="3"/>
          <c:order val="3"/>
          <c:tx>
            <c:strRef>
              <c:f>Table_4.1!$G$69:$G$70</c:f>
              <c:strCache>
                <c:ptCount val="2"/>
                <c:pt idx="1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Table_4.1!$C$71:$C$74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Table_4.1!$G$71:$G$74</c:f>
              <c:numCache>
                <c:formatCode>General</c:formatCode>
                <c:ptCount val="4"/>
                <c:pt idx="0">
                  <c:v>16.399999999999999</c:v>
                </c:pt>
                <c:pt idx="1">
                  <c:v>21.7</c:v>
                </c:pt>
                <c:pt idx="2">
                  <c:v>15</c:v>
                </c:pt>
                <c:pt idx="3">
                  <c:v>18.399999999999999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27-48A0-832C-DD94A5E68F7A}"/>
            </c:ext>
          </c:extLst>
        </c:ser>
        <c:ser>
          <c:idx val="4"/>
          <c:order val="4"/>
          <c:tx>
            <c:strRef>
              <c:f>Table_4.1!$H$69:$H$70</c:f>
              <c:strCache>
                <c:ptCount val="2"/>
                <c:pt idx="1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Table_4.1!$C$71:$C$74</c:f>
              <c:strCache>
                <c:ptCount val="4"/>
                <c:pt idx="0">
                  <c:v>შინამეურნეობა</c:v>
                </c:pt>
                <c:pt idx="1">
                  <c:v>ბავშვები</c:v>
                </c:pt>
                <c:pt idx="2">
                  <c:v>პენსიონერები</c:v>
                </c:pt>
                <c:pt idx="3">
                  <c:v>მოსახლეობა</c:v>
                </c:pt>
              </c:strCache>
            </c:strRef>
          </c:cat>
          <c:val>
            <c:numRef>
              <c:f>Table_4.1!$H$71:$H$74</c:f>
              <c:numCache>
                <c:formatCode>General</c:formatCode>
                <c:ptCount val="4"/>
                <c:pt idx="0">
                  <c:v>19.600000000000001</c:v>
                </c:pt>
                <c:pt idx="1">
                  <c:v>27.6</c:v>
                </c:pt>
                <c:pt idx="2">
                  <c:v>17.600000000000001</c:v>
                </c:pt>
                <c:pt idx="3">
                  <c:v>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27-48A0-832C-DD94A5E68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23648"/>
        <c:axId val="118925184"/>
      </c:barChart>
      <c:catAx>
        <c:axId val="1189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25184"/>
        <c:crosses val="autoZero"/>
        <c:auto val="1"/>
        <c:lblAlgn val="ctr"/>
        <c:lblOffset val="100"/>
        <c:noMultiLvlLbl val="0"/>
      </c:catAx>
      <c:valAx>
        <c:axId val="11892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ფარდობითი სიღარიბე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'Table_4.5a,b,c'!$Q$19</c:f>
              <c:strCache>
                <c:ptCount val="1"/>
                <c:pt idx="0">
                  <c:v>უბავშვო ოჯახები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'Table_4.5a,b,c'!$R$17:$V$18</c:f>
              <c:strCach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strCache>
            </c:strRef>
          </c:cat>
          <c:val>
            <c:numRef>
              <c:f>'Table_4.5a,b,c'!$R$19:$V$19</c:f>
              <c:numCache>
                <c:formatCode>General</c:formatCode>
                <c:ptCount val="5"/>
                <c:pt idx="0">
                  <c:v>21.5</c:v>
                </c:pt>
                <c:pt idx="1">
                  <c:v>19.899999999999999</c:v>
                </c:pt>
                <c:pt idx="2">
                  <c:v>16.5</c:v>
                </c:pt>
                <c:pt idx="3">
                  <c:v>17.7</c:v>
                </c:pt>
                <c:pt idx="4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0F-44B8-A256-D4A8981F80F6}"/>
            </c:ext>
          </c:extLst>
        </c:ser>
        <c:ser>
          <c:idx val="1"/>
          <c:order val="1"/>
          <c:tx>
            <c:strRef>
              <c:f>'Table_4.5a,b,c'!$Q$20</c:f>
              <c:strCache>
                <c:ptCount val="1"/>
                <c:pt idx="0">
                  <c:v>ერთი ან ორი ბავშვი ოჯახში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'Table_4.5a,b,c'!$R$17:$V$18</c:f>
              <c:strCach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strCache>
            </c:strRef>
          </c:cat>
          <c:val>
            <c:numRef>
              <c:f>'Table_4.5a,b,c'!$R$20:$V$20</c:f>
              <c:numCache>
                <c:formatCode>General</c:formatCode>
                <c:ptCount val="5"/>
                <c:pt idx="0">
                  <c:v>25.4</c:v>
                </c:pt>
                <c:pt idx="1">
                  <c:v>23.7</c:v>
                </c:pt>
                <c:pt idx="2">
                  <c:v>25.1</c:v>
                </c:pt>
                <c:pt idx="3">
                  <c:v>24.5</c:v>
                </c:pt>
                <c:pt idx="4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0F-44B8-A256-D4A8981F80F6}"/>
            </c:ext>
          </c:extLst>
        </c:ser>
        <c:ser>
          <c:idx val="2"/>
          <c:order val="2"/>
          <c:tx>
            <c:strRef>
              <c:f>'Table_4.5a,b,c'!$Q$21</c:f>
              <c:strCache>
                <c:ptCount val="1"/>
                <c:pt idx="0">
                  <c:v>სამი და მეტი ბავშვი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'Table_4.5a,b,c'!$R$17:$V$18</c:f>
              <c:strCach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strCache>
            </c:strRef>
          </c:cat>
          <c:val>
            <c:numRef>
              <c:f>'Table_4.5a,b,c'!$R$21:$V$21</c:f>
              <c:numCache>
                <c:formatCode>General</c:formatCode>
                <c:ptCount val="5"/>
                <c:pt idx="0">
                  <c:v>36.700000000000003</c:v>
                </c:pt>
                <c:pt idx="1">
                  <c:v>30.1</c:v>
                </c:pt>
                <c:pt idx="2">
                  <c:v>32.5</c:v>
                </c:pt>
                <c:pt idx="3">
                  <c:v>31.7</c:v>
                </c:pt>
                <c:pt idx="4">
                  <c:v>39.9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0F-44B8-A256-D4A8981F8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527744"/>
        <c:axId val="106541824"/>
      </c:barChart>
      <c:catAx>
        <c:axId val="1065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41824"/>
        <c:crosses val="autoZero"/>
        <c:auto val="1"/>
        <c:lblAlgn val="ctr"/>
        <c:lblOffset val="100"/>
        <c:noMultiLvlLbl val="0"/>
      </c:catAx>
      <c:valAx>
        <c:axId val="10654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52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/>
              <a:t>აბსოლუტური სიღარიბე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'Table_4.5a,b,c'!$Q$28</c:f>
              <c:strCache>
                <c:ptCount val="1"/>
                <c:pt idx="0">
                  <c:v>უბავშვო ოჯახები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'Table_4.5a,b,c'!$R$27:$V$27</c:f>
              <c:numCache>
                <c:formatCode>General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'Table_4.5a,b,c'!$R$28:$V$28</c:f>
              <c:numCache>
                <c:formatCode>0.0</c:formatCode>
                <c:ptCount val="5"/>
                <c:pt idx="0" formatCode="General">
                  <c:v>38.299999999999997</c:v>
                </c:pt>
                <c:pt idx="1">
                  <c:v>33</c:v>
                </c:pt>
                <c:pt idx="2" formatCode="General">
                  <c:v>18.3</c:v>
                </c:pt>
                <c:pt idx="3" formatCode="General">
                  <c:v>13.8</c:v>
                </c:pt>
                <c:pt idx="4" formatCode="General">
                  <c:v>16.600000000000001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E7-455E-9803-D5C18BD7EE38}"/>
            </c:ext>
          </c:extLst>
        </c:ser>
        <c:ser>
          <c:idx val="1"/>
          <c:order val="1"/>
          <c:tx>
            <c:strRef>
              <c:f>'Table_4.5a,b,c'!$Q$29</c:f>
              <c:strCache>
                <c:ptCount val="1"/>
                <c:pt idx="0">
                  <c:v>ერთი ან ოპრი ბავშვი ოჯახში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'Table_4.5a,b,c'!$R$27:$V$27</c:f>
              <c:numCache>
                <c:formatCode>General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'Table_4.5a,b,c'!$R$29:$V$29</c:f>
              <c:numCache>
                <c:formatCode>0.0</c:formatCode>
                <c:ptCount val="5"/>
                <c:pt idx="0" formatCode="General">
                  <c:v>44.2</c:v>
                </c:pt>
                <c:pt idx="1">
                  <c:v>37.5</c:v>
                </c:pt>
                <c:pt idx="2" formatCode="General">
                  <c:v>26.6</c:v>
                </c:pt>
                <c:pt idx="3" formatCode="General">
                  <c:v>20</c:v>
                </c:pt>
                <c:pt idx="4" formatCode="General">
                  <c:v>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E7-455E-9803-D5C18BD7EE38}"/>
            </c:ext>
          </c:extLst>
        </c:ser>
        <c:ser>
          <c:idx val="2"/>
          <c:order val="2"/>
          <c:tx>
            <c:strRef>
              <c:f>'Table_4.5a,b,c'!$Q$30</c:f>
              <c:strCache>
                <c:ptCount val="1"/>
                <c:pt idx="0">
                  <c:v>სამი და მეტი ბავშვი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'Table_4.5a,b,c'!$R$27:$V$27</c:f>
              <c:numCache>
                <c:formatCode>General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'Table_4.5a,b,c'!$R$30:$V$30</c:f>
              <c:numCache>
                <c:formatCode>0.0</c:formatCode>
                <c:ptCount val="5"/>
                <c:pt idx="0" formatCode="General">
                  <c:v>59.1</c:v>
                </c:pt>
                <c:pt idx="1">
                  <c:v>49.5</c:v>
                </c:pt>
                <c:pt idx="2" formatCode="General">
                  <c:v>33.299999999999997</c:v>
                </c:pt>
                <c:pt idx="3" formatCode="General">
                  <c:v>24.3</c:v>
                </c:pt>
                <c:pt idx="4" formatCode="General">
                  <c:v>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E7-455E-9803-D5C18BD7E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292672"/>
        <c:axId val="119294208"/>
      </c:barChart>
      <c:catAx>
        <c:axId val="11929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94208"/>
        <c:crosses val="autoZero"/>
        <c:auto val="1"/>
        <c:lblAlgn val="ctr"/>
        <c:lblOffset val="100"/>
        <c:noMultiLvlLbl val="0"/>
      </c:catAx>
      <c:valAx>
        <c:axId val="11929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9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Table_4.28!$E$15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Table_4.28!$D$16:$D$19</c:f>
              <c:strCache>
                <c:ptCount val="4"/>
                <c:pt idx="0">
                  <c:v>ორმაგი მატერიალური დეპრივაცია</c:v>
                </c:pt>
                <c:pt idx="1">
                  <c:v>სუბიექტური სიღარიბე</c:v>
                </c:pt>
                <c:pt idx="2">
                  <c:v>სოციალური გარიყულობა</c:v>
                </c:pt>
                <c:pt idx="3">
                  <c:v>კომუნალურ მომსახურებებზე ხელმისაწვდომობის არ ქონა</c:v>
                </c:pt>
              </c:strCache>
            </c:strRef>
          </c:cat>
          <c:val>
            <c:numRef>
              <c:f>Table_4.28!$E$16:$E$19</c:f>
              <c:numCache>
                <c:formatCode>General</c:formatCode>
                <c:ptCount val="4"/>
                <c:pt idx="0">
                  <c:v>12.7</c:v>
                </c:pt>
                <c:pt idx="1">
                  <c:v>37.1</c:v>
                </c:pt>
                <c:pt idx="2">
                  <c:v>8.1</c:v>
                </c:pt>
                <c:pt idx="3">
                  <c:v>61.5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8A-43A5-8CD7-BBCFD989C649}"/>
            </c:ext>
          </c:extLst>
        </c:ser>
        <c:ser>
          <c:idx val="1"/>
          <c:order val="1"/>
          <c:tx>
            <c:strRef>
              <c:f>Table_4.28!$F$15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Table_4.28!$D$16:$D$19</c:f>
              <c:strCache>
                <c:ptCount val="4"/>
                <c:pt idx="0">
                  <c:v>ორმაგი მატერიალური დეპრივაცია</c:v>
                </c:pt>
                <c:pt idx="1">
                  <c:v>სუბიექტური სიღარიბე</c:v>
                </c:pt>
                <c:pt idx="2">
                  <c:v>სოციალური გარიყულობა</c:v>
                </c:pt>
                <c:pt idx="3">
                  <c:v>კომუნალურ მომსახურებებზე ხელმისაწვდომობის არ ქონა</c:v>
                </c:pt>
              </c:strCache>
            </c:strRef>
          </c:cat>
          <c:val>
            <c:numRef>
              <c:f>Table_4.28!$F$16:$F$19</c:f>
              <c:numCache>
                <c:formatCode>General</c:formatCode>
                <c:ptCount val="4"/>
                <c:pt idx="0">
                  <c:v>7.6</c:v>
                </c:pt>
                <c:pt idx="1">
                  <c:v>35.200000000000003</c:v>
                </c:pt>
                <c:pt idx="2">
                  <c:v>5.6</c:v>
                </c:pt>
                <c:pt idx="3">
                  <c:v>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8A-43A5-8CD7-BBCFD989C649}"/>
            </c:ext>
          </c:extLst>
        </c:ser>
        <c:ser>
          <c:idx val="2"/>
          <c:order val="2"/>
          <c:tx>
            <c:strRef>
              <c:f>Table_4.28!$G$15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Table_4.28!$D$16:$D$19</c:f>
              <c:strCache>
                <c:ptCount val="4"/>
                <c:pt idx="0">
                  <c:v>ორმაგი მატერიალური დეპრივაცია</c:v>
                </c:pt>
                <c:pt idx="1">
                  <c:v>სუბიექტური სიღარიბე</c:v>
                </c:pt>
                <c:pt idx="2">
                  <c:v>სოციალური გარიყულობა</c:v>
                </c:pt>
                <c:pt idx="3">
                  <c:v>კომუნალურ მომსახურებებზე ხელმისაწვდომობის არ ქონა</c:v>
                </c:pt>
              </c:strCache>
            </c:strRef>
          </c:cat>
          <c:val>
            <c:numRef>
              <c:f>Table_4.28!$G$16:$G$19</c:f>
              <c:numCache>
                <c:formatCode>General</c:formatCode>
                <c:ptCount val="4"/>
                <c:pt idx="0">
                  <c:v>3.6</c:v>
                </c:pt>
                <c:pt idx="1">
                  <c:v>24.3</c:v>
                </c:pt>
                <c:pt idx="2">
                  <c:v>4.0999999999999996</c:v>
                </c:pt>
                <c:pt idx="3">
                  <c:v>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8A-43A5-8CD7-BBCFD989C649}"/>
            </c:ext>
          </c:extLst>
        </c:ser>
        <c:ser>
          <c:idx val="3"/>
          <c:order val="3"/>
          <c:tx>
            <c:strRef>
              <c:f>Table_4.28!$H$15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Table_4.28!$D$16:$D$19</c:f>
              <c:strCache>
                <c:ptCount val="4"/>
                <c:pt idx="0">
                  <c:v>ორმაგი მატერიალური დეპრივაცია</c:v>
                </c:pt>
                <c:pt idx="1">
                  <c:v>სუბიექტური სიღარიბე</c:v>
                </c:pt>
                <c:pt idx="2">
                  <c:v>სოციალური გარიყულობა</c:v>
                </c:pt>
                <c:pt idx="3">
                  <c:v>კომუნალურ მომსახურებებზე ხელმისაწვდომობის არ ქონა</c:v>
                </c:pt>
              </c:strCache>
            </c:strRef>
          </c:cat>
          <c:val>
            <c:numRef>
              <c:f>Table_4.28!$H$16:$H$19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36</c:v>
                </c:pt>
                <c:pt idx="2">
                  <c:v>5.7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8A-43A5-8CD7-BBCFD989C649}"/>
            </c:ext>
          </c:extLst>
        </c:ser>
        <c:ser>
          <c:idx val="4"/>
          <c:order val="4"/>
          <c:tx>
            <c:strRef>
              <c:f>Table_4.28!$I$15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Table_4.28!$D$16:$D$19</c:f>
              <c:strCache>
                <c:ptCount val="4"/>
                <c:pt idx="0">
                  <c:v>ორმაგი მატერიალური დეპრივაცია</c:v>
                </c:pt>
                <c:pt idx="1">
                  <c:v>სუბიექტური სიღარიბე</c:v>
                </c:pt>
                <c:pt idx="2">
                  <c:v>სოციალური გარიყულობა</c:v>
                </c:pt>
                <c:pt idx="3">
                  <c:v>კომუნალურ მომსახურებებზე ხელმისაწვდომობის არ ქონა</c:v>
                </c:pt>
              </c:strCache>
            </c:strRef>
          </c:cat>
          <c:val>
            <c:numRef>
              <c:f>Table_4.28!$I$16:$I$19</c:f>
              <c:numCache>
                <c:formatCode>0.0</c:formatCode>
                <c:ptCount val="4"/>
                <c:pt idx="0">
                  <c:v>2.4</c:v>
                </c:pt>
                <c:pt idx="1">
                  <c:v>29.95</c:v>
                </c:pt>
                <c:pt idx="2">
                  <c:v>2.61</c:v>
                </c:pt>
                <c:pt idx="3">
                  <c:v>57.2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8A-43A5-8CD7-BBCFD989C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301824"/>
        <c:axId val="120360960"/>
      </c:barChart>
      <c:catAx>
        <c:axId val="1203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60960"/>
        <c:crosses val="autoZero"/>
        <c:auto val="1"/>
        <c:lblAlgn val="ctr"/>
        <c:lblOffset val="100"/>
        <c:noMultiLvlLbl val="0"/>
      </c:catAx>
      <c:valAx>
        <c:axId val="12036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31714785651794"/>
          <c:y val="7.8703703703703706E-2"/>
          <c:w val="0.8354606299212598"/>
          <c:h val="0.55984551480614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Figure_4.5!$C$24</c:f>
              <c:strCache>
                <c:ptCount val="1"/>
                <c:pt idx="0">
                  <c:v>უბავშვო შინამეურნეობები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6.7911714770797962E-3"/>
                  <c:y val="-1.002506001879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A1-484A-8675-E61B5A630DCF}"/>
                </c:ext>
              </c:extLst>
            </c:dLbl>
            <c:dLbl>
              <c:idx val="5"/>
              <c:layout>
                <c:manualLayout>
                  <c:x val="-1.3582342954159592E-2"/>
                  <c:y val="-6.12635479486963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A1-484A-8675-E61B5A630DCF}"/>
                </c:ext>
              </c:extLst>
            </c:dLbl>
            <c:dLbl>
              <c:idx val="8"/>
              <c:layout>
                <c:manualLayout>
                  <c:x val="4.5274476513865311E-3"/>
                  <c:y val="1.002506001879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A1-484A-8675-E61B5A630DCF}"/>
                </c:ext>
              </c:extLst>
            </c:dLbl>
            <c:dLbl>
              <c:idx val="9"/>
              <c:layout>
                <c:manualLayout>
                  <c:x val="-1.1318619128466326E-2"/>
                  <c:y val="-1.002506001879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A1-484A-8675-E61B5A630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Figure_4.5!$D$23:$N$23</c:f>
              <c:strCache>
                <c:ptCount val="11"/>
                <c:pt idx="0">
                  <c:v>შიმშილი ან მალნუტრიცია</c:v>
                </c:pt>
                <c:pt idx="1">
                  <c:v>მედიკამენდების შეძენა</c:v>
                </c:pt>
                <c:pt idx="2">
                  <c:v>უმუშევრობა</c:v>
                </c:pt>
                <c:pt idx="3">
                  <c:v>სამედიცინო სერვისები</c:v>
                </c:pt>
                <c:pt idx="4">
                  <c:v>სასკოლო ნივთების შეძენა</c:v>
                </c:pt>
                <c:pt idx="5">
                  <c:v>სახლის პირობები</c:v>
                </c:pt>
                <c:pt idx="6">
                  <c:v>ავეჯი</c:v>
                </c:pt>
                <c:pt idx="7">
                  <c:v>ტანსაცმლის შეძენა</c:v>
                </c:pt>
                <c:pt idx="8">
                  <c:v>დასვენება</c:v>
                </c:pt>
                <c:pt idx="9">
                  <c:v>საბანკო კრედიტების და ვალების დაფარვა</c:v>
                </c:pt>
                <c:pt idx="10">
                  <c:v>კომუნალური გადასახადები</c:v>
                </c:pt>
              </c:strCache>
            </c:strRef>
          </c:cat>
          <c:val>
            <c:numRef>
              <c:f>Figure_4.5!$D$24:$N$24</c:f>
              <c:numCache>
                <c:formatCode>0.0%</c:formatCode>
                <c:ptCount val="11"/>
                <c:pt idx="0">
                  <c:v>0.1026</c:v>
                </c:pt>
                <c:pt idx="1">
                  <c:v>0.33389999999999997</c:v>
                </c:pt>
                <c:pt idx="2">
                  <c:v>0.18590000000000001</c:v>
                </c:pt>
                <c:pt idx="3">
                  <c:v>6.1699999999999998E-2</c:v>
                </c:pt>
                <c:pt idx="4">
                  <c:v>2.3E-3</c:v>
                </c:pt>
                <c:pt idx="5">
                  <c:v>0.1069</c:v>
                </c:pt>
                <c:pt idx="6">
                  <c:v>1.1599999999999999E-2</c:v>
                </c:pt>
                <c:pt idx="7">
                  <c:v>4.4999999999999997E-3</c:v>
                </c:pt>
                <c:pt idx="8">
                  <c:v>2.2800000000000001E-2</c:v>
                </c:pt>
                <c:pt idx="9">
                  <c:v>8.2600000000000007E-2</c:v>
                </c:pt>
                <c:pt idx="10">
                  <c:v>8.5300000000000001E-2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BA1-484A-8675-E61B5A630DCF}"/>
            </c:ext>
          </c:extLst>
        </c:ser>
        <c:ser>
          <c:idx val="1"/>
          <c:order val="1"/>
          <c:tx>
            <c:strRef>
              <c:f>Figure_4.5!$C$25</c:f>
              <c:strCache>
                <c:ptCount val="1"/>
                <c:pt idx="0">
                  <c:v>ბავშვიანი შინამეურნეობები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318619128466306E-2"/>
                  <c:y val="6.12635479486963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A1-484A-8675-E61B5A630DCF}"/>
                </c:ext>
              </c:extLst>
            </c:dLbl>
            <c:dLbl>
              <c:idx val="1"/>
              <c:layout>
                <c:manualLayout>
                  <c:x val="2.2637238256932655E-3"/>
                  <c:y val="6.683373345865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A1-484A-8675-E61B5A630DCF}"/>
                </c:ext>
              </c:extLst>
            </c:dLbl>
            <c:dLbl>
              <c:idx val="3"/>
              <c:layout>
                <c:manualLayout>
                  <c:x val="1.35823429541595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A1-484A-8675-E61B5A630DCF}"/>
                </c:ext>
              </c:extLst>
            </c:dLbl>
            <c:dLbl>
              <c:idx val="4"/>
              <c:layout>
                <c:manualLayout>
                  <c:x val="1.3582342954159592E-2"/>
                  <c:y val="-2.0050120037595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A1-484A-8675-E61B5A630DCF}"/>
                </c:ext>
              </c:extLst>
            </c:dLbl>
            <c:dLbl>
              <c:idx val="6"/>
              <c:layout>
                <c:manualLayout>
                  <c:x val="1.3582342954159509E-2"/>
                  <c:y val="-2.6733493383460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A1-484A-8675-E61B5A630DCF}"/>
                </c:ext>
              </c:extLst>
            </c:dLbl>
            <c:dLbl>
              <c:idx val="7"/>
              <c:layout>
                <c:manualLayout>
                  <c:x val="4.5274476513864478E-3"/>
                  <c:y val="-3.0075180056392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A1-484A-8675-E61B5A630DCF}"/>
                </c:ext>
              </c:extLst>
            </c:dLbl>
            <c:dLbl>
              <c:idx val="8"/>
              <c:layout>
                <c:manualLayout>
                  <c:x val="1.1318619128466326E-2"/>
                  <c:y val="-2.005012003759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A1-484A-8675-E61B5A630DCF}"/>
                </c:ext>
              </c:extLst>
            </c:dLbl>
            <c:dLbl>
              <c:idx val="10"/>
              <c:layout>
                <c:manualLayout>
                  <c:x val="1.8109790605546124E-2"/>
                  <c:y val="1.0025060018797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A1-484A-8675-E61B5A630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Figure_4.5!$D$23:$N$23</c:f>
              <c:strCache>
                <c:ptCount val="11"/>
                <c:pt idx="0">
                  <c:v>შიმშილი ან მალნუტრიცია</c:v>
                </c:pt>
                <c:pt idx="1">
                  <c:v>მედიკამენდების შეძენა</c:v>
                </c:pt>
                <c:pt idx="2">
                  <c:v>უმუშევრობა</c:v>
                </c:pt>
                <c:pt idx="3">
                  <c:v>სამედიცინო სერვისები</c:v>
                </c:pt>
                <c:pt idx="4">
                  <c:v>სასკოლო ნივთების შეძენა</c:v>
                </c:pt>
                <c:pt idx="5">
                  <c:v>სახლის პირობები</c:v>
                </c:pt>
                <c:pt idx="6">
                  <c:v>ავეჯი</c:v>
                </c:pt>
                <c:pt idx="7">
                  <c:v>ტანსაცმლის შეძენა</c:v>
                </c:pt>
                <c:pt idx="8">
                  <c:v>დასვენება</c:v>
                </c:pt>
                <c:pt idx="9">
                  <c:v>საბანკო კრედიტების და ვალების დაფარვა</c:v>
                </c:pt>
                <c:pt idx="10">
                  <c:v>კომუნალური გადასახადები</c:v>
                </c:pt>
              </c:strCache>
            </c:strRef>
          </c:cat>
          <c:val>
            <c:numRef>
              <c:f>Figure_4.5!$D$25:$N$25</c:f>
              <c:numCache>
                <c:formatCode>0.0%</c:formatCode>
                <c:ptCount val="11"/>
                <c:pt idx="0">
                  <c:v>7.5399999999999995E-2</c:v>
                </c:pt>
                <c:pt idx="1">
                  <c:v>0.16889999999999999</c:v>
                </c:pt>
                <c:pt idx="2">
                  <c:v>0.2848</c:v>
                </c:pt>
                <c:pt idx="3">
                  <c:v>4.02E-2</c:v>
                </c:pt>
                <c:pt idx="4">
                  <c:v>3.8999999999999998E-3</c:v>
                </c:pt>
                <c:pt idx="5">
                  <c:v>0.1414</c:v>
                </c:pt>
                <c:pt idx="6">
                  <c:v>1.5900000000000001E-2</c:v>
                </c:pt>
                <c:pt idx="7">
                  <c:v>5.8999999999999999E-3</c:v>
                </c:pt>
                <c:pt idx="8">
                  <c:v>3.2800000000000003E-2</c:v>
                </c:pt>
                <c:pt idx="9">
                  <c:v>0.16900000000000001</c:v>
                </c:pt>
                <c:pt idx="10">
                  <c:v>6.1699999999999998E-2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BA1-484A-8675-E61B5A630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7470720"/>
        <c:axId val="137472256"/>
      </c:barChart>
      <c:catAx>
        <c:axId val="1374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72256"/>
        <c:crosses val="autoZero"/>
        <c:auto val="1"/>
        <c:lblAlgn val="ctr"/>
        <c:lblOffset val="100"/>
        <c:noMultiLvlLbl val="0"/>
      </c:catAx>
      <c:valAx>
        <c:axId val="13747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7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54887665098546"/>
          <c:y val="7.9732425338724572E-2"/>
          <c:w val="0.72102559750688078"/>
          <c:h val="0.74432602681421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Figure_5.1!$N$7</c:f>
              <c:strCache>
                <c:ptCount val="1"/>
                <c:pt idx="0">
                  <c:v>შემოსავლები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Figure_5.1!$O$6:$S$6</c:f>
              <c:numCache>
                <c:formatCode>@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Figure_5.1!$O$7:$S$7</c:f>
              <c:numCache>
                <c:formatCode>0.0</c:formatCode>
                <c:ptCount val="5"/>
                <c:pt idx="0">
                  <c:v>139.69999999999999</c:v>
                </c:pt>
                <c:pt idx="1">
                  <c:v>137.01301775147931</c:v>
                </c:pt>
                <c:pt idx="2">
                  <c:v>206.79391131700859</c:v>
                </c:pt>
                <c:pt idx="3">
                  <c:v>208.77024641555283</c:v>
                </c:pt>
                <c:pt idx="4">
                  <c:v>256.89999999999998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D2-49E3-A785-B2195488E7C2}"/>
            </c:ext>
          </c:extLst>
        </c:ser>
        <c:ser>
          <c:idx val="1"/>
          <c:order val="1"/>
          <c:tx>
            <c:strRef>
              <c:f>Figure_5.1!$N$8</c:f>
              <c:strCache>
                <c:ptCount val="1"/>
                <c:pt idx="0">
                  <c:v>ხარჯები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Figure_5.1!$O$6:$S$6</c:f>
              <c:numCache>
                <c:formatCode>@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Figure_5.1!$O$8:$S$8</c:f>
              <c:numCache>
                <c:formatCode>0.0</c:formatCode>
                <c:ptCount val="5"/>
                <c:pt idx="0">
                  <c:v>190.59999999999997</c:v>
                </c:pt>
                <c:pt idx="1">
                  <c:v>197.68047337278105</c:v>
                </c:pt>
                <c:pt idx="2">
                  <c:v>248.47862342819323</c:v>
                </c:pt>
                <c:pt idx="3">
                  <c:v>280.8780801944107</c:v>
                </c:pt>
                <c:pt idx="4">
                  <c:v>263.3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D2-49E3-A785-B2195488E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142230656"/>
        <c:axId val="142232192"/>
      </c:barChart>
      <c:lineChart>
        <c:grouping val="standard"/>
        <c:varyColors val="0"/>
        <c:ser>
          <c:idx val="2"/>
          <c:order val="2"/>
          <c:tx>
            <c:strRef>
              <c:f>Figure_5.1!$N$9</c:f>
              <c:strCache>
                <c:ptCount val="1"/>
                <c:pt idx="0">
                  <c:v>ზოგადი სიღარიბე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6.1465639884074511E-2"/>
                  <c:y val="2.7973973313216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D2-49E3-A785-B2195488E7C2}"/>
                </c:ext>
              </c:extLst>
            </c:dLbl>
            <c:dLbl>
              <c:idx val="2"/>
              <c:layout>
                <c:manualLayout>
                  <c:x val="-1.2788399318685278E-2"/>
                  <c:y val="-3.1906266207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D2-49E3-A785-B2195488E7C2}"/>
                </c:ext>
              </c:extLst>
            </c:dLbl>
            <c:dLbl>
              <c:idx val="4"/>
              <c:layout>
                <c:manualLayout>
                  <c:x val="-4.4534425774373908E-2"/>
                  <c:y val="-4.3882314111933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D2-49E3-A785-B2195488E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Figure_5.1!$O$9:$S$9</c:f>
              <c:numCache>
                <c:formatCode>0.0</c:formatCode>
                <c:ptCount val="5"/>
                <c:pt idx="0">
                  <c:v>41.5</c:v>
                </c:pt>
                <c:pt idx="1">
                  <c:v>35.4</c:v>
                </c:pt>
                <c:pt idx="2">
                  <c:v>21.8</c:v>
                </c:pt>
                <c:pt idx="3">
                  <c:v>16.399999999999999</c:v>
                </c:pt>
                <c:pt idx="4">
                  <c:v>19.600000000000001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9FD2-49E3-A785-B2195488E7C2}"/>
            </c:ext>
          </c:extLst>
        </c:ser>
        <c:ser>
          <c:idx val="3"/>
          <c:order val="3"/>
          <c:tx>
            <c:strRef>
              <c:f>Figure_5.1!$N$10</c:f>
              <c:strCache>
                <c:ptCount val="1"/>
                <c:pt idx="0">
                  <c:v>სუბიექტური სიღარიბე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0423267021077868E-2"/>
                  <c:y val="1.1976047904191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D2-49E3-A785-B2195488E7C2}"/>
                </c:ext>
              </c:extLst>
            </c:dLbl>
            <c:dLbl>
              <c:idx val="1"/>
              <c:layout>
                <c:manualLayout>
                  <c:x val="-3.3862428219401206E-2"/>
                  <c:y val="-4.7904191616766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D2-49E3-A785-B2195488E7C2}"/>
                </c:ext>
              </c:extLst>
            </c:dLbl>
            <c:dLbl>
              <c:idx val="2"/>
              <c:layout>
                <c:manualLayout>
                  <c:x val="-3.3862428219401282E-2"/>
                  <c:y val="-5.1896207584830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D2-49E3-A785-B2195488E7C2}"/>
                </c:ext>
              </c:extLst>
            </c:dLbl>
            <c:dLbl>
              <c:idx val="3"/>
              <c:layout>
                <c:manualLayout>
                  <c:x val="-5.0793642329101808E-2"/>
                  <c:y val="-4.391217564870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D2-49E3-A785-B2195488E7C2}"/>
                </c:ext>
              </c:extLst>
            </c:dLbl>
            <c:dLbl>
              <c:idx val="4"/>
              <c:layout>
                <c:manualLayout>
                  <c:x val="-4.2328035274251663E-2"/>
                  <c:y val="-4.3912175648702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D2-49E3-A785-B2195488E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Figure_5.1!$O$10:$S$10</c:f>
              <c:numCache>
                <c:formatCode>0.0</c:formatCode>
                <c:ptCount val="5"/>
                <c:pt idx="0">
                  <c:v>39.200000000000003</c:v>
                </c:pt>
                <c:pt idx="1">
                  <c:v>40.799999999999997</c:v>
                </c:pt>
                <c:pt idx="2">
                  <c:v>26.9</c:v>
                </c:pt>
                <c:pt idx="3">
                  <c:v>38.4</c:v>
                </c:pt>
                <c:pt idx="4">
                  <c:v>33.700000000000003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9FD2-49E3-A785-B2195488E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56384"/>
        <c:axId val="142254848"/>
      </c:lineChart>
      <c:catAx>
        <c:axId val="14223065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32192"/>
        <c:crosses val="autoZero"/>
        <c:auto val="1"/>
        <c:lblAlgn val="ctr"/>
        <c:lblOffset val="100"/>
        <c:noMultiLvlLbl val="0"/>
      </c:catAx>
      <c:valAx>
        <c:axId val="14223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a-GE" sz="1400" b="0"/>
                  <a:t>საშუალო თვიოური ლარი ეზპ( 2009 წლის ფასებში) 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3.7651038103689118E-2"/>
              <c:y val="0.1693458182592040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30656"/>
        <c:crosses val="autoZero"/>
        <c:crossBetween val="between"/>
      </c:valAx>
      <c:valAx>
        <c:axId val="142254848"/>
        <c:scaling>
          <c:orientation val="minMax"/>
        </c:scaling>
        <c:delete val="0"/>
        <c:axPos val="r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56384"/>
        <c:crosses val="max"/>
        <c:crossBetween val="between"/>
      </c:valAx>
      <c:catAx>
        <c:axId val="142256384"/>
        <c:scaling>
          <c:orientation val="minMax"/>
        </c:scaling>
        <c:delete val="1"/>
        <c:axPos val="b"/>
        <c:majorTickMark val="none"/>
        <c:minorTickMark val="none"/>
        <c:tickLblPos val="nextTo"/>
        <c:crossAx val="142254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07401356930158"/>
          <c:y val="0.89761205469151051"/>
          <c:w val="0.76660332402805775"/>
          <c:h val="6.08112364332836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18T15:53:02.616" idx="1">
    <p:pos x="7314" y="1374"/>
    <p:text>Tika es kargia Tu cudi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62D59-8CA3-442B-B4B6-C66047E903AD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2D300-A528-42E4-8143-FA52A12B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3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WMS 2017 </a:t>
            </a:r>
            <a:r>
              <a:rPr lang="ka-GE" dirty="0"/>
              <a:t>ძირითადი მიგნებები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/>
              <a:t>შიდა პრეზენტაციისათვის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სოციალური ტრანსფერები - პენსია </a:t>
            </a:r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8730A5BA-7812-4077-82CC-71607126EF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859729"/>
              </p:ext>
            </p:extLst>
          </p:nvPr>
        </p:nvGraphicFramePr>
        <p:xfrm>
          <a:off x="508000" y="1968499"/>
          <a:ext cx="11544853" cy="471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471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მსდ-ს ეფექტი</a:t>
            </a: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9E7FF201-6120-43C1-ADB1-313DC595E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089703"/>
              </p:ext>
            </p:extLst>
          </p:nvPr>
        </p:nvGraphicFramePr>
        <p:xfrm>
          <a:off x="292873" y="1808756"/>
          <a:ext cx="5402249" cy="407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1192" y="6430617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TSA </a:t>
            </a:r>
            <a:r>
              <a:rPr lang="ka-GE" dirty="0"/>
              <a:t>და </a:t>
            </a:r>
            <a:r>
              <a:rPr lang="en-US" dirty="0"/>
              <a:t>CB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04CB9C04-0995-4ABA-BC88-17A298481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565965"/>
              </p:ext>
            </p:extLst>
          </p:nvPr>
        </p:nvGraphicFramePr>
        <p:xfrm>
          <a:off x="6112565" y="1606599"/>
          <a:ext cx="5675244" cy="452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7610773" y="6430617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TSA </a:t>
            </a:r>
          </a:p>
        </p:txBody>
      </p:sp>
    </p:spTree>
    <p:extLst>
      <p:ext uri="{BB962C8B-B14F-4D97-AF65-F5344CB8AC3E}">
        <p14:creationId xmlns:p14="http://schemas.microsoft.com/office/powerpoint/2010/main" val="267392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შემოსავლები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423600"/>
              </p:ext>
            </p:extLst>
          </p:nvPr>
        </p:nvGraphicFramePr>
        <p:xfrm>
          <a:off x="419100" y="2146299"/>
          <a:ext cx="11328399" cy="4199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9709">
                  <a:extLst>
                    <a:ext uri="{9D8B030D-6E8A-4147-A177-3AD203B41FA5}">
                      <a16:colId xmlns:a16="http://schemas.microsoft.com/office/drawing/2014/main" xmlns="" val="1702311373"/>
                    </a:ext>
                  </a:extLst>
                </a:gridCol>
                <a:gridCol w="871611">
                  <a:extLst>
                    <a:ext uri="{9D8B030D-6E8A-4147-A177-3AD203B41FA5}">
                      <a16:colId xmlns:a16="http://schemas.microsoft.com/office/drawing/2014/main" xmlns="" val="2139824766"/>
                    </a:ext>
                  </a:extLst>
                </a:gridCol>
                <a:gridCol w="1657813">
                  <a:extLst>
                    <a:ext uri="{9D8B030D-6E8A-4147-A177-3AD203B41FA5}">
                      <a16:colId xmlns:a16="http://schemas.microsoft.com/office/drawing/2014/main" xmlns="" val="1021931551"/>
                    </a:ext>
                  </a:extLst>
                </a:gridCol>
                <a:gridCol w="1128725">
                  <a:extLst>
                    <a:ext uri="{9D8B030D-6E8A-4147-A177-3AD203B41FA5}">
                      <a16:colId xmlns:a16="http://schemas.microsoft.com/office/drawing/2014/main" xmlns="" val="3798014325"/>
                    </a:ext>
                  </a:extLst>
                </a:gridCol>
                <a:gridCol w="1128725">
                  <a:extLst>
                    <a:ext uri="{9D8B030D-6E8A-4147-A177-3AD203B41FA5}">
                      <a16:colId xmlns:a16="http://schemas.microsoft.com/office/drawing/2014/main" xmlns="" val="204376366"/>
                    </a:ext>
                  </a:extLst>
                </a:gridCol>
                <a:gridCol w="1851816">
                  <a:extLst>
                    <a:ext uri="{9D8B030D-6E8A-4147-A177-3AD203B41FA5}">
                      <a16:colId xmlns:a16="http://schemas.microsoft.com/office/drawing/2014/main" xmlns="" val="398177215"/>
                    </a:ext>
                  </a:extLst>
                </a:gridCol>
              </a:tblGrid>
              <a:tr h="60925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ka-GE" sz="2000" u="none" strike="noStrike" dirty="0">
                          <a:effectLst/>
                        </a:rPr>
                        <a:t>შინამეურნეობების</a:t>
                      </a:r>
                      <a:r>
                        <a:rPr lang="ka-GE" sz="2000" u="none" strike="noStrike" baseline="0" dirty="0">
                          <a:effectLst/>
                        </a:rPr>
                        <a:t> საშუალო თვიური შემოსავლის ცვლილება შემოსავლის წყაროების მიხედვით, 2009-2017  მიმდინარე ფასებში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149491"/>
                  </a:ext>
                </a:extLst>
              </a:tr>
              <a:tr h="451178"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წყარო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2009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2011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2013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2015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2017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66440068"/>
                  </a:ext>
                </a:extLst>
              </a:tr>
              <a:tr h="278831"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სულ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321.8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371.8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562.2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608.9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771.9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57212555"/>
                  </a:ext>
                </a:extLst>
              </a:tr>
              <a:tr h="395954"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ხელფასი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156.5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185.9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268.3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307.7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402.8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39504674"/>
                  </a:ext>
                </a:extLst>
              </a:tr>
              <a:tr h="271855"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თვითდასაქმება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51.1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76.9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95.8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147.1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19418125"/>
                  </a:ext>
                </a:extLst>
              </a:tr>
              <a:tr h="271855"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სოციალური</a:t>
                      </a:r>
                      <a:r>
                        <a:rPr lang="ka-GE" sz="2000" u="none" strike="noStrike" baseline="0" dirty="0">
                          <a:effectLst/>
                        </a:rPr>
                        <a:t> გასაცემელი</a:t>
                      </a:r>
                      <a:r>
                        <a:rPr lang="en-US" sz="2000" u="none" strike="noStrike" dirty="0">
                          <a:effectLst/>
                        </a:rPr>
                        <a:t>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87.6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118.4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142.7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173.0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45455199"/>
                  </a:ext>
                </a:extLst>
              </a:tr>
              <a:tr h="271855"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b="0" i="0" u="none" strike="noStrike" baseline="0" dirty="0">
                          <a:latin typeface="+mn-lt"/>
                        </a:rPr>
                        <a:t>კერძო ტრანსფერები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11621448"/>
                  </a:ext>
                </a:extLst>
              </a:tr>
              <a:tr h="336894"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b="0" i="0" u="none" strike="noStrike" baseline="0" dirty="0">
                          <a:latin typeface="+mn-lt"/>
                        </a:rPr>
                        <a:t>ქირით მიღებული შემოსავალი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72454394"/>
                  </a:ext>
                </a:extLst>
              </a:tr>
              <a:tr h="543711">
                <a:tc>
                  <a:txBody>
                    <a:bodyPr/>
                    <a:lstStyle/>
                    <a:p>
                      <a:pPr algn="l"/>
                      <a:r>
                        <a:rPr lang="ka-GE" sz="2000" b="0" i="0" u="none" strike="noStrike" baseline="0" dirty="0">
                          <a:latin typeface="+mn-lt"/>
                        </a:rPr>
                        <a:t>უცხოეთიდან განხორციელებული</a:t>
                      </a:r>
                    </a:p>
                    <a:p>
                      <a:pPr algn="l"/>
                      <a:r>
                        <a:rPr lang="ka-GE" sz="2000" b="0" i="0" u="none" strike="noStrike" baseline="0" dirty="0">
                          <a:latin typeface="+mn-lt"/>
                        </a:rPr>
                        <a:t>ტრანსფერები</a:t>
                      </a:r>
                      <a:r>
                        <a:rPr lang="en-US" sz="2000" u="none" strike="noStrike" dirty="0">
                          <a:effectLst/>
                        </a:rPr>
                        <a:t>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11.0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17599449"/>
                  </a:ext>
                </a:extLst>
              </a:tr>
              <a:tr h="271855"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სხვა</a:t>
                      </a:r>
                      <a:r>
                        <a:rPr lang="ka-GE" sz="2000" u="none" strike="noStrike" baseline="0" dirty="0">
                          <a:effectLst/>
                        </a:rPr>
                        <a:t> წყაროები</a:t>
                      </a:r>
                      <a:r>
                        <a:rPr lang="en-US" sz="2000" u="none" strike="noStrike" dirty="0">
                          <a:effectLst/>
                        </a:rPr>
                        <a:t>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55.5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35.5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0514746"/>
                  </a:ext>
                </a:extLst>
              </a:tr>
              <a:tr h="2718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86121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6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მოხმარება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47563"/>
              </p:ext>
            </p:extLst>
          </p:nvPr>
        </p:nvGraphicFramePr>
        <p:xfrm>
          <a:off x="317012" y="1729294"/>
          <a:ext cx="11138388" cy="4697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1312">
                  <a:extLst>
                    <a:ext uri="{9D8B030D-6E8A-4147-A177-3AD203B41FA5}">
                      <a16:colId xmlns:a16="http://schemas.microsoft.com/office/drawing/2014/main" xmlns="" val="2967519407"/>
                    </a:ext>
                  </a:extLst>
                </a:gridCol>
                <a:gridCol w="1190757">
                  <a:extLst>
                    <a:ext uri="{9D8B030D-6E8A-4147-A177-3AD203B41FA5}">
                      <a16:colId xmlns:a16="http://schemas.microsoft.com/office/drawing/2014/main" xmlns="" val="478932745"/>
                    </a:ext>
                  </a:extLst>
                </a:gridCol>
                <a:gridCol w="1444525">
                  <a:extLst>
                    <a:ext uri="{9D8B030D-6E8A-4147-A177-3AD203B41FA5}">
                      <a16:colId xmlns:a16="http://schemas.microsoft.com/office/drawing/2014/main" xmlns="" val="3395693754"/>
                    </a:ext>
                  </a:extLst>
                </a:gridCol>
                <a:gridCol w="1346922">
                  <a:extLst>
                    <a:ext uri="{9D8B030D-6E8A-4147-A177-3AD203B41FA5}">
                      <a16:colId xmlns:a16="http://schemas.microsoft.com/office/drawing/2014/main" xmlns="" val="2840759438"/>
                    </a:ext>
                  </a:extLst>
                </a:gridCol>
                <a:gridCol w="1210278">
                  <a:extLst>
                    <a:ext uri="{9D8B030D-6E8A-4147-A177-3AD203B41FA5}">
                      <a16:colId xmlns:a16="http://schemas.microsoft.com/office/drawing/2014/main" xmlns="" val="1799432025"/>
                    </a:ext>
                  </a:extLst>
                </a:gridCol>
                <a:gridCol w="1034594">
                  <a:extLst>
                    <a:ext uri="{9D8B030D-6E8A-4147-A177-3AD203B41FA5}">
                      <a16:colId xmlns:a16="http://schemas.microsoft.com/office/drawing/2014/main" xmlns="" val="3056282830"/>
                    </a:ext>
                  </a:extLst>
                </a:gridCol>
              </a:tblGrid>
              <a:tr h="598620">
                <a:tc gridSpan="6">
                  <a:txBody>
                    <a:bodyPr/>
                    <a:lstStyle/>
                    <a:p>
                      <a:pPr algn="l" fontAlgn="t"/>
                      <a:r>
                        <a:rPr lang="ka-GE" sz="2000" u="none" strike="noStrike" dirty="0">
                          <a:effectLst/>
                        </a:rPr>
                        <a:t>შინამეურნეობების</a:t>
                      </a:r>
                      <a:r>
                        <a:rPr lang="ka-GE" sz="2000" u="none" strike="noStrike" baseline="0" dirty="0">
                          <a:effectLst/>
                        </a:rPr>
                        <a:t> საშუალო თვიური </a:t>
                      </a:r>
                      <a:r>
                        <a:rPr lang="ka-GE" sz="2000" dirty="0"/>
                        <a:t>მოხმარებას</a:t>
                      </a:r>
                      <a:r>
                        <a:rPr lang="ka-GE" sz="2000" u="none" strike="noStrike" baseline="0" dirty="0">
                          <a:effectLst/>
                        </a:rPr>
                        <a:t> ცვლილება შემოსავლის წყაროების მიხედვით, 2009-2017  მიმდინარე ფასებში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732641"/>
                  </a:ext>
                </a:extLst>
              </a:tr>
              <a:tr h="4303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2009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2017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34546914"/>
                  </a:ext>
                </a:extLst>
              </a:tr>
              <a:tr h="598620">
                <a:tc>
                  <a:txBody>
                    <a:bodyPr/>
                    <a:lstStyle/>
                    <a:p>
                      <a:pPr algn="l"/>
                      <a:r>
                        <a:rPr lang="ka-GE" sz="2000" b="1" i="0" u="none" strike="noStrike" baseline="0" dirty="0">
                          <a:latin typeface="Sylfaen-Bold"/>
                        </a:rPr>
                        <a:t>ყოველთვიური მთლიანი</a:t>
                      </a:r>
                    </a:p>
                    <a:p>
                      <a:pPr algn="l"/>
                      <a:r>
                        <a:rPr lang="ka-GE" sz="2000" b="1" i="0" u="none" strike="noStrike" baseline="0" dirty="0">
                          <a:latin typeface="Sylfaen-Bold"/>
                        </a:rPr>
                        <a:t>მოხმარება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441.5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542.4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671.5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821.8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788.6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365412249"/>
                  </a:ext>
                </a:extLst>
              </a:tr>
              <a:tr h="299310"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b="0" i="0" u="none" strike="noStrike" baseline="0" dirty="0">
                          <a:latin typeface="+mn-lt"/>
                        </a:rPr>
                        <a:t>შინამეურნეობაში კვება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176.4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263.4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290.9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329.2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289.8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322798648"/>
                  </a:ext>
                </a:extLst>
              </a:tr>
              <a:tr h="897930">
                <a:tc>
                  <a:txBody>
                    <a:bodyPr/>
                    <a:lstStyle/>
                    <a:p>
                      <a:pPr algn="l"/>
                      <a:r>
                        <a:rPr lang="ka-GE" sz="2000" b="0" i="0" u="none" strike="noStrike" baseline="0" dirty="0">
                          <a:latin typeface="+mn-lt"/>
                        </a:rPr>
                        <a:t>არასაკვებ პროდუქტებზე</a:t>
                      </a:r>
                    </a:p>
                    <a:p>
                      <a:pPr algn="l"/>
                      <a:r>
                        <a:rPr lang="ka-GE" sz="2000" b="0" i="0" u="none" strike="noStrike" baseline="0" dirty="0">
                          <a:latin typeface="+mn-lt"/>
                        </a:rPr>
                        <a:t>გაწეული გრძელვადიანი</a:t>
                      </a:r>
                    </a:p>
                    <a:p>
                      <a:pPr algn="l"/>
                      <a:r>
                        <a:rPr lang="ka-GE" sz="2000" b="0" i="0" u="none" strike="noStrike" baseline="0" dirty="0">
                          <a:latin typeface="+mn-lt"/>
                        </a:rPr>
                        <a:t>ხარჯები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152.4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186.8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235.0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312.4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266.3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76141791"/>
                  </a:ext>
                </a:extLst>
              </a:tr>
              <a:tr h="299310"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baseline="0" dirty="0">
                          <a:latin typeface="+mn-lt"/>
                        </a:rPr>
                        <a:t>განათლება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26.0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22.1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99073151"/>
                  </a:ext>
                </a:extLst>
              </a:tr>
              <a:tr h="299310"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u="none" strike="noStrike" dirty="0">
                          <a:effectLst/>
                        </a:rPr>
                        <a:t>ჯანდაცვა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45.6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42.6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68.7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714169704"/>
                  </a:ext>
                </a:extLst>
              </a:tr>
              <a:tr h="299310"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baseline="0" dirty="0">
                          <a:latin typeface="+mn-lt"/>
                        </a:rPr>
                        <a:t>გარეთ კვება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867502646"/>
                  </a:ext>
                </a:extLst>
              </a:tr>
              <a:tr h="897930">
                <a:tc>
                  <a:txBody>
                    <a:bodyPr/>
                    <a:lstStyle/>
                    <a:p>
                      <a:pPr algn="l"/>
                      <a:r>
                        <a:rPr lang="ka-GE" sz="2000" b="0" i="0" u="none" strike="noStrike" baseline="0" dirty="0">
                          <a:latin typeface="+mn-lt"/>
                        </a:rPr>
                        <a:t>არასაკვებ პროდუქტებზე</a:t>
                      </a:r>
                    </a:p>
                    <a:p>
                      <a:pPr algn="l"/>
                      <a:r>
                        <a:rPr lang="ka-GE" sz="2000" b="0" i="0" u="none" strike="noStrike" baseline="0" dirty="0">
                          <a:latin typeface="+mn-lt"/>
                        </a:rPr>
                        <a:t>გაწეული მიმდინარე</a:t>
                      </a:r>
                    </a:p>
                    <a:p>
                      <a:pPr algn="l"/>
                      <a:r>
                        <a:rPr lang="ka-GE" sz="2000" b="0" i="0" u="none" strike="noStrike" baseline="0" dirty="0">
                          <a:latin typeface="+mn-lt"/>
                        </a:rPr>
                        <a:t>ხარჯები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38.1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72.2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117.0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669467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6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შემოსავლები და ხარჯები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BBD5A7D-DA67-4A2C-A107-C4AC4C54B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64802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32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სიღარიბის მაჩვენებლები</a:t>
            </a: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6BB3238D-F218-4194-A533-C9106BFA62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968601"/>
              </p:ext>
            </p:extLst>
          </p:nvPr>
        </p:nvGraphicFramePr>
        <p:xfrm>
          <a:off x="289511" y="1728657"/>
          <a:ext cx="4428540" cy="2865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2DAE0AB8-3450-42A2-BB99-CEBF296C8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49627"/>
              </p:ext>
            </p:extLst>
          </p:nvPr>
        </p:nvGraphicFramePr>
        <p:xfrm>
          <a:off x="3009900" y="4010025"/>
          <a:ext cx="5715000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28517DC9-ADD4-4541-92C4-980857459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603550"/>
              </p:ext>
            </p:extLst>
          </p:nvPr>
        </p:nvGraphicFramePr>
        <p:xfrm>
          <a:off x="6810376" y="1715955"/>
          <a:ext cx="5127086" cy="286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078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ფარდობითი და აბსოლუტური სიღარიბე ბავშვიან და უბავშვო შინამეურნეობებში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8653A727-CB94-4481-AB8E-83FAC812A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760472"/>
              </p:ext>
            </p:extLst>
          </p:nvPr>
        </p:nvGraphicFramePr>
        <p:xfrm>
          <a:off x="466726" y="2038350"/>
          <a:ext cx="5095874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80E3D228-9DEB-4B55-9197-8E25924D4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546697"/>
              </p:ext>
            </p:extLst>
          </p:nvPr>
        </p:nvGraphicFramePr>
        <p:xfrm>
          <a:off x="5972175" y="1857374"/>
          <a:ext cx="5829299" cy="441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391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მოსახლეობის არამონეტარული სიღარიბის მაჩვენებლები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AFCB595E-6537-4D83-8BB5-7B94719DE9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742746"/>
              </p:ext>
            </p:extLst>
          </p:nvPr>
        </p:nvGraphicFramePr>
        <p:xfrm>
          <a:off x="581025" y="2181224"/>
          <a:ext cx="6238876" cy="438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3654"/>
              </p:ext>
            </p:extLst>
          </p:nvPr>
        </p:nvGraphicFramePr>
        <p:xfrm>
          <a:off x="6819901" y="2400299"/>
          <a:ext cx="5156751" cy="3955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978">
                  <a:extLst>
                    <a:ext uri="{9D8B030D-6E8A-4147-A177-3AD203B41FA5}">
                      <a16:colId xmlns:a16="http://schemas.microsoft.com/office/drawing/2014/main" xmlns="" val="2190548181"/>
                    </a:ext>
                  </a:extLst>
                </a:gridCol>
                <a:gridCol w="999925">
                  <a:extLst>
                    <a:ext uri="{9D8B030D-6E8A-4147-A177-3AD203B41FA5}">
                      <a16:colId xmlns:a16="http://schemas.microsoft.com/office/drawing/2014/main" xmlns="" val="1006113514"/>
                    </a:ext>
                  </a:extLst>
                </a:gridCol>
                <a:gridCol w="957070">
                  <a:extLst>
                    <a:ext uri="{9D8B030D-6E8A-4147-A177-3AD203B41FA5}">
                      <a16:colId xmlns:a16="http://schemas.microsoft.com/office/drawing/2014/main" xmlns="" val="3985009268"/>
                    </a:ext>
                  </a:extLst>
                </a:gridCol>
                <a:gridCol w="1042778">
                  <a:extLst>
                    <a:ext uri="{9D8B030D-6E8A-4147-A177-3AD203B41FA5}">
                      <a16:colId xmlns:a16="http://schemas.microsoft.com/office/drawing/2014/main" xmlns="" val="2750448758"/>
                    </a:ext>
                  </a:extLst>
                </a:gridCol>
              </a:tblGrid>
              <a:tr h="9098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200" u="none" strike="noStrike" dirty="0">
                          <a:effectLst/>
                        </a:rPr>
                        <a:t>შმ- თვიური</a:t>
                      </a:r>
                      <a:r>
                        <a:rPr lang="ka-GE" sz="1200" u="none" strike="noStrike" baseline="0" dirty="0">
                          <a:effectLst/>
                        </a:rPr>
                        <a:t> მოხმარება (ეზპ)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Pearson chi2 Sig.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6464262"/>
                  </a:ext>
                </a:extLst>
              </a:tr>
              <a:tr h="483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&lt; 177.1GEL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≥ 177.1GEL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92201413"/>
                  </a:ext>
                </a:extLst>
              </a:tr>
              <a:tr h="425087"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კომუნალურ მომსახურებებზე ხელმისაწვდომობის არქონა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52.6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***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91070893"/>
                  </a:ext>
                </a:extLst>
              </a:tr>
              <a:tr h="38719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სუბიექტური სიღარიბე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55.8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***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67367627"/>
                  </a:ext>
                </a:extLst>
              </a:tr>
              <a:tr h="38719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მატერიალური დეპრივაცია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***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67180006"/>
                  </a:ext>
                </a:extLst>
              </a:tr>
              <a:tr h="38719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სოციალური გარიყულობა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***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64502210"/>
                  </a:ext>
                </a:extLst>
              </a:tr>
              <a:tr h="425909"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ხელმისაწვდომობა გაუმჯობესებულ წყალთან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8721506"/>
                  </a:ext>
                </a:extLst>
              </a:tr>
              <a:tr h="425087">
                <a:tc>
                  <a:txBody>
                    <a:bodyPr/>
                    <a:lstStyle/>
                    <a:p>
                      <a:pPr algn="l" fontAlgn="ctr"/>
                      <a:r>
                        <a:rPr lang="ka-GE" sz="1200" u="none" strike="noStrike" dirty="0">
                          <a:effectLst/>
                        </a:rPr>
                        <a:t>ხელმისაწვდომობა გაუმჯობესებულ სანიტარიასთან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24.7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18.5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***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2771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04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/>
              <a:t>უბავშვო და ბავშვიანი ოჯახების მიერ დასახელებული ძირითადი პრობლემები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2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417996"/>
              </p:ext>
            </p:extLst>
          </p:nvPr>
        </p:nvGraphicFramePr>
        <p:xfrm>
          <a:off x="581192" y="2013584"/>
          <a:ext cx="9995368" cy="447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89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ზოგადი და სუბიექტური სიღარიბისა და შემოსავლების და ხარჯების თანხვედრა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2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467658"/>
              </p:ext>
            </p:extLst>
          </p:nvPr>
        </p:nvGraphicFramePr>
        <p:xfrm>
          <a:off x="440386" y="2026547"/>
          <a:ext cx="10025518" cy="460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986148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5268</TotalTime>
  <Words>295</Words>
  <Application>Microsoft Office PowerPoint</Application>
  <PresentationFormat>Custom</PresentationFormat>
  <Paragraphs>181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Dividend</vt:lpstr>
      <vt:lpstr>WMS 2017 ძირითადი მიგნებები</vt:lpstr>
      <vt:lpstr>შემოსავლები</vt:lpstr>
      <vt:lpstr>მოხმარება</vt:lpstr>
      <vt:lpstr>შემოსავლები და ხარჯები</vt:lpstr>
      <vt:lpstr>სიღარიბის მაჩვენებლები</vt:lpstr>
      <vt:lpstr>ფარდობითი და აბსოლუტური სიღარიბე ბავშვიან და უბავშვო შინამეურნეობებში</vt:lpstr>
      <vt:lpstr>მოსახლეობის არამონეტარული სიღარიბის მაჩვენებლები</vt:lpstr>
      <vt:lpstr>უბავშვო და ბავშვიანი ოჯახების მიერ დასახელებული ძირითადი პრობლემები</vt:lpstr>
      <vt:lpstr>ზოგადი და სუბიექტური სიღარიბისა და შემოსავლების და ხარჯების თანხვედრა</vt:lpstr>
      <vt:lpstr>სოციალური ტრანსფერები - პენსია </vt:lpstr>
      <vt:lpstr>მსდ-ს ეფექტი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WMS 2017 main findings</dc:title>
  <dc:creator>Tinatin Baum</dc:creator>
  <cp:lastModifiedBy>Nino Odisharia</cp:lastModifiedBy>
  <cp:revision>58</cp:revision>
  <cp:lastPrinted>2018-03-21T11:32:37Z</cp:lastPrinted>
  <dcterms:created xsi:type="dcterms:W3CDTF">2018-02-09T09:25:22Z</dcterms:created>
  <dcterms:modified xsi:type="dcterms:W3CDTF">2018-04-20T11:47:18Z</dcterms:modified>
</cp:coreProperties>
</file>